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47"/>
  </p:notesMasterIdLst>
  <p:sldIdLst>
    <p:sldId id="256" r:id="rId2"/>
    <p:sldId id="257" r:id="rId3"/>
    <p:sldId id="258" r:id="rId4"/>
    <p:sldId id="259" r:id="rId5"/>
    <p:sldId id="260" r:id="rId6"/>
    <p:sldId id="267" r:id="rId7"/>
    <p:sldId id="268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77" r:id="rId17"/>
    <p:sldId id="278" r:id="rId18"/>
    <p:sldId id="279" r:id="rId19"/>
    <p:sldId id="280" r:id="rId20"/>
    <p:sldId id="281" r:id="rId21"/>
    <p:sldId id="282" r:id="rId22"/>
    <p:sldId id="283" r:id="rId23"/>
    <p:sldId id="284" r:id="rId24"/>
    <p:sldId id="285" r:id="rId25"/>
    <p:sldId id="286" r:id="rId26"/>
    <p:sldId id="287" r:id="rId27"/>
    <p:sldId id="288" r:id="rId28"/>
    <p:sldId id="289" r:id="rId29"/>
    <p:sldId id="290" r:id="rId30"/>
    <p:sldId id="291" r:id="rId31"/>
    <p:sldId id="292" r:id="rId32"/>
    <p:sldId id="293" r:id="rId33"/>
    <p:sldId id="294" r:id="rId34"/>
    <p:sldId id="295" r:id="rId35"/>
    <p:sldId id="296" r:id="rId36"/>
    <p:sldId id="297" r:id="rId37"/>
    <p:sldId id="298" r:id="rId38"/>
    <p:sldId id="299" r:id="rId39"/>
    <p:sldId id="300" r:id="rId40"/>
    <p:sldId id="301" r:id="rId41"/>
    <p:sldId id="302" r:id="rId42"/>
    <p:sldId id="303" r:id="rId43"/>
    <p:sldId id="305" r:id="rId44"/>
    <p:sldId id="306" r:id="rId45"/>
    <p:sldId id="307" r:id="rId46"/>
  </p:sldIdLst>
  <p:sldSz cx="9144000" cy="5715000" type="screen16x10"/>
  <p:notesSz cx="6858000" cy="9144000"/>
  <p:embeddedFontLst>
    <p:embeddedFont>
      <p:font typeface="Open Sans" panose="020B0606030504020204" pitchFamily="34" charset="0"/>
      <p:regular r:id="rId48"/>
      <p:bold r:id="rId49"/>
      <p:italic r:id="rId50"/>
      <p:boldItalic r:id="rId51"/>
    </p:embeddedFont>
    <p:embeddedFont>
      <p:font typeface="Verdana" panose="020B0604030504040204" pitchFamily="34" charset="0"/>
      <p:regular r:id="rId52"/>
      <p:bold r:id="rId53"/>
      <p:italic r:id="rId54"/>
      <p:boldItalic r:id="rId5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6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1.fntdata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font" Target="fonts/font4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2.fntdata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00f7c18287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00f7c18287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1" name="Google Shape;161;g100f7c18287_0_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fd6de9beca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fd6de9beca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9" name="Google Shape;169;gfd6de9beca_0_2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5" name="Google Shape;18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7" name="Google Shape;197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8" name="Google Shape;208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9" name="Google Shape;22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1" name="Google Shape;251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pt-BR"/>
              <a:t>Não entendi: </a:t>
            </a:r>
            <a:r>
              <a:rPr lang="pt-BR" sz="12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Surface is zero set of a polynomial in x, y, z </a:t>
            </a:r>
            <a:endParaRPr/>
          </a:p>
        </p:txBody>
      </p:sp>
      <p:sp>
        <p:nvSpPr>
          <p:cNvPr id="252" name="Google Shape;252;p3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" name="Google Shape;3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https://skytesi.artstation.com/projects/qAvrkz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https://www.chaosgroup.com/blog/the-secrets-of-ian-spriggs-3dportraits</a:t>
            </a:r>
            <a:endParaRPr/>
          </a:p>
        </p:txBody>
      </p:sp>
      <p:sp>
        <p:nvSpPr>
          <p:cNvPr id="35" name="Google Shape;35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6" name="Google Shape;266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4" name="Google Shape;274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8" name="Google Shape;288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9" name="Google Shape;289;p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1" name="Google Shape;301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9" name="Google Shape;319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7" name="Google Shape;327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7" name="Google Shape;47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1" name="Google Shape;361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4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0" name="Google Shape;370;p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https://www.google.com/url?sa=i&amp;url=https%3A%2F%2Fgifer.com%2Fen%2Fgifs%2Fmandelbrot&amp;psig=AOvVaw2S4GMQ4GUdM4q2hCZg9if3&amp;ust=1599514271270000&amp;source=images&amp;cd=vfe&amp;ved=0CAIQjRxqFwoTCIiM05K91esCFQAAAAAdAAAAABAa</a:t>
            </a:r>
            <a:endParaRPr/>
          </a:p>
        </p:txBody>
      </p:sp>
      <p:sp>
        <p:nvSpPr>
          <p:cNvPr id="371" name="Google Shape;371;p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8" name="Google Shape;378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2" name="Google Shape;392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3" name="Google Shape;403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2" name="Google Shape;412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fd6de9beca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fd6de9beca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gfd6de9beca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" name="Google Shape;66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ec962b61b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2" name="Google Shape;452;gec962b61b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9" name="Google Shape;459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1" name="Google Shape;471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d6de9beca_0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d6de9beca_0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d6de9beca_0_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102951fa4f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102951fa4f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6" name="Google Shape;516;g102951fa4f0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b864e049a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b864e049a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00f7c1828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4" name="Google Shape;154;g100f7c1828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Title and Content">
  <p:cSld name="2_Title and Conten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rmanwiki.pixar.com/display/REN24/Implicit+Surfaces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ba62uuv-5Dc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michaelis.uol.com.br/moderno-portugues/busca/portugues-brasileiro/geometria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9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11" Type="http://schemas.openxmlformats.org/officeDocument/2006/relationships/image" Target="../media/image89.png"/><Relationship Id="rId5" Type="http://schemas.openxmlformats.org/officeDocument/2006/relationships/image" Target="../media/image83.png"/><Relationship Id="rId10" Type="http://schemas.openxmlformats.org/officeDocument/2006/relationships/image" Target="../media/image88.png"/><Relationship Id="rId4" Type="http://schemas.openxmlformats.org/officeDocument/2006/relationships/image" Target="../media/image82.png"/><Relationship Id="rId9" Type="http://schemas.openxmlformats.org/officeDocument/2006/relationships/image" Target="../media/image87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Implicit_surface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1.png"/><Relationship Id="rId4" Type="http://schemas.openxmlformats.org/officeDocument/2006/relationships/hyperlink" Target="http://paulbourke.net/geometry/teardrop/" TargetMode="Externa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</a:t>
            </a:r>
            <a:r>
              <a:rPr lang="pt-BR"/>
              <a:t>X: </a:t>
            </a:r>
            <a:r>
              <a:rPr lang="pt-BR" dirty="0"/>
              <a:t>Geometrias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Exemplo: superfície explícita</a:t>
            </a:r>
            <a:endParaRPr/>
          </a:p>
        </p:txBody>
      </p:sp>
      <p:sp>
        <p:nvSpPr>
          <p:cNvPr id="164" name="Google Shape;16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65" name="Google Shape;165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768217"/>
            <a:ext cx="8364301" cy="47285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Implícitas</a:t>
            </a:r>
            <a:endParaRPr/>
          </a:p>
        </p:txBody>
      </p:sp>
      <p:sp>
        <p:nvSpPr>
          <p:cNvPr id="172" name="Google Shape;172;p21"/>
          <p:cNvSpPr txBox="1">
            <a:spLocks noGrp="1"/>
          </p:cNvSpPr>
          <p:nvPr>
            <p:ph type="body" idx="1"/>
          </p:nvPr>
        </p:nvSpPr>
        <p:spPr>
          <a:xfrm>
            <a:off x="4203500" y="5422725"/>
            <a:ext cx="4201500" cy="280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r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https://rmanwiki.pixar.com/display/REN24/Implicit+Surfaces</a:t>
            </a:r>
            <a:r>
              <a:rPr lang="pt-BR" sz="900">
                <a:latin typeface="Arial"/>
                <a:ea typeface="Arial"/>
                <a:cs typeface="Arial"/>
                <a:sym typeface="Arial"/>
              </a:rPr>
              <a:t> </a:t>
            </a:r>
            <a:endParaRPr sz="900"/>
          </a:p>
        </p:txBody>
      </p:sp>
      <p:sp>
        <p:nvSpPr>
          <p:cNvPr id="173" name="Google Shape;173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74" name="Google Shape;17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19350" y="838975"/>
            <a:ext cx="4105275" cy="413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de Geometrias</a:t>
            </a:r>
            <a:endParaRPr/>
          </a:p>
        </p:txBody>
      </p:sp>
      <p:sp>
        <p:nvSpPr>
          <p:cNvPr id="180" name="Google Shape;180;p22"/>
          <p:cNvSpPr txBox="1">
            <a:spLocks noGrp="1"/>
          </p:cNvSpPr>
          <p:nvPr>
            <p:ph type="body" idx="1"/>
          </p:nvPr>
        </p:nvSpPr>
        <p:spPr>
          <a:xfrm>
            <a:off x="390548" y="1012371"/>
            <a:ext cx="8428232" cy="43227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lang="pt-BR" sz="2400"/>
              <a:t>Os pontos satisfazem alguma relação especificada, por exemplo. esfera: todos os pontos em 3D, onde x</a:t>
            </a:r>
            <a:r>
              <a:rPr lang="pt-BR" sz="2400" baseline="30000"/>
              <a:t>2</a:t>
            </a:r>
            <a:r>
              <a:rPr lang="pt-BR" sz="2400"/>
              <a:t> + y</a:t>
            </a:r>
            <a:r>
              <a:rPr lang="pt-BR" sz="2400" baseline="30000"/>
              <a:t>2</a:t>
            </a:r>
            <a:r>
              <a:rPr lang="pt-BR" sz="2400"/>
              <a:t> + z</a:t>
            </a:r>
            <a:r>
              <a:rPr lang="pt-BR" sz="2400" baseline="30000"/>
              <a:t>2</a:t>
            </a:r>
            <a:r>
              <a:rPr lang="pt-BR" sz="2400"/>
              <a:t> = 1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Mais geralmente, f(x, y, z) = 0</a:t>
            </a:r>
            <a:endParaRPr/>
          </a:p>
        </p:txBody>
      </p:sp>
      <p:sp>
        <p:nvSpPr>
          <p:cNvPr id="181" name="Google Shape;18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82" name="Google Shape;18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7374" y="2127715"/>
            <a:ext cx="3517910" cy="30881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189" name="Google Shape;189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90" name="Google Shape;190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29360" y="1960312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3"/>
          <p:cNvSpPr/>
          <p:nvPr/>
        </p:nvSpPr>
        <p:spPr>
          <a:xfrm>
            <a:off x="429050" y="2147475"/>
            <a:ext cx="542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Quais pontos estão na superfície  f(x, y, z) = 0</a:t>
            </a:r>
            <a:endParaRPr/>
          </a:p>
        </p:txBody>
      </p:sp>
      <p:sp>
        <p:nvSpPr>
          <p:cNvPr id="192" name="Google Shape;192;p23"/>
          <p:cNvSpPr/>
          <p:nvPr/>
        </p:nvSpPr>
        <p:spPr>
          <a:xfrm>
            <a:off x="367775" y="5086575"/>
            <a:ext cx="8144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complicadas em representações implícitas</a:t>
            </a:r>
            <a:endParaRPr sz="1200"/>
          </a:p>
        </p:txBody>
      </p:sp>
      <p:sp>
        <p:nvSpPr>
          <p:cNvPr id="193" name="Google Shape;193;p23"/>
          <p:cNvSpPr/>
          <p:nvPr/>
        </p:nvSpPr>
        <p:spPr>
          <a:xfrm>
            <a:off x="367778" y="718525"/>
            <a:ext cx="5972019" cy="614142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b="-15999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194" name="Google Shape;194;p23"/>
          <p:cNvSpPr txBox="1"/>
          <p:nvPr/>
        </p:nvSpPr>
        <p:spPr>
          <a:xfrm>
            <a:off x="475025" y="1714525"/>
            <a:ext cx="5254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complicado!</a:t>
            </a:r>
            <a:endParaRPr sz="21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Implícitas</a:t>
            </a:r>
            <a:endParaRPr/>
          </a:p>
        </p:txBody>
      </p:sp>
      <p:sp>
        <p:nvSpPr>
          <p:cNvPr id="200" name="Google Shape;200;p24"/>
          <p:cNvSpPr txBox="1">
            <a:spLocks noGrp="1"/>
          </p:cNvSpPr>
          <p:nvPr>
            <p:ph type="body" idx="1"/>
          </p:nvPr>
        </p:nvSpPr>
        <p:spPr>
          <a:xfrm>
            <a:off x="390550" y="1906850"/>
            <a:ext cx="3996900" cy="118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01" name="Google Shape;20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pic>
        <p:nvPicPr>
          <p:cNvPr id="202" name="Google Shape;20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851196"/>
            <a:ext cx="4840869" cy="721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4"/>
          <p:cNvSpPr/>
          <p:nvPr/>
        </p:nvSpPr>
        <p:spPr>
          <a:xfrm>
            <a:off x="390548" y="3233935"/>
            <a:ext cx="4572000" cy="13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Apenas coloque na fórmula: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f(x, y, x) = -1/8 &lt; 0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Está dentro.</a:t>
            </a:r>
            <a:endParaRPr/>
          </a:p>
        </p:txBody>
      </p:sp>
      <p:sp>
        <p:nvSpPr>
          <p:cNvPr id="205" name="Google Shape;205;p24"/>
          <p:cNvSpPr/>
          <p:nvPr/>
        </p:nvSpPr>
        <p:spPr>
          <a:xfrm>
            <a:off x="301575" y="5044900"/>
            <a:ext cx="8341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Algumas tarefas são mais simples em representações implícitas</a:t>
            </a:r>
            <a:endParaRPr sz="1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Explícita de Geometrias</a:t>
            </a:r>
            <a:endParaRPr/>
          </a:p>
        </p:txBody>
      </p:sp>
      <p:sp>
        <p:nvSpPr>
          <p:cNvPr id="211" name="Google Shape;211;p25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5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os pontos são dados diretamente.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função típica: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12" name="Google Shape;21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213" name="Google Shape;213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79098" y="1466638"/>
            <a:ext cx="4969843" cy="69346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4400" y="2238321"/>
            <a:ext cx="6928866" cy="302279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Explícitas</a:t>
            </a:r>
            <a:endParaRPr/>
          </a:p>
        </p:txBody>
      </p:sp>
      <p:sp>
        <p:nvSpPr>
          <p:cNvPr id="220" name="Google Shape;220;p26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71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221" name="Google Shape;221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222" name="Google Shape;222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838984"/>
            <a:ext cx="7490714" cy="7115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35935" y="1618737"/>
            <a:ext cx="3873500" cy="2895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6"/>
          <p:cNvSpPr txBox="1"/>
          <p:nvPr/>
        </p:nvSpPr>
        <p:spPr>
          <a:xfrm>
            <a:off x="475025" y="1714525"/>
            <a:ext cx="52545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Amostrar pode ser simples!</a:t>
            </a:r>
            <a:endParaRPr sz="2267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5" name="Google Shape;225;p26"/>
          <p:cNvSpPr txBox="1"/>
          <p:nvPr/>
        </p:nvSpPr>
        <p:spPr>
          <a:xfrm>
            <a:off x="475025" y="2134925"/>
            <a:ext cx="5018100" cy="85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Quais pontos estão na superfície?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Ponha os valores (u,v)!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226" name="Google Shape;226;p26"/>
          <p:cNvSpPr txBox="1"/>
          <p:nvPr/>
        </p:nvSpPr>
        <p:spPr>
          <a:xfrm>
            <a:off x="390550" y="4910013"/>
            <a:ext cx="89397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mais simples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 sz="2300"/>
              <a:t>Superfícies Explícitas</a:t>
            </a:r>
            <a:endParaRPr/>
          </a:p>
        </p:txBody>
      </p:sp>
      <p:sp>
        <p:nvSpPr>
          <p:cNvPr id="232" name="Google Shape;232;p27"/>
          <p:cNvSpPr txBox="1">
            <a:spLocks noGrp="1"/>
          </p:cNvSpPr>
          <p:nvPr>
            <p:ph type="body" idx="1"/>
          </p:nvPr>
        </p:nvSpPr>
        <p:spPr>
          <a:xfrm>
            <a:off x="475000" y="1940390"/>
            <a:ext cx="4181400" cy="18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300"/>
              <a:buFont typeface="Verdana"/>
              <a:buNone/>
            </a:pPr>
            <a:r>
              <a:rPr lang="pt-BR"/>
              <a:t>Testar se dentro ou fora!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ponto: (3/4, 1/2, 1/4) está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dentro ou fora da esfera?</a:t>
            </a:r>
            <a:endParaRPr/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234" name="Google Shape;234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432852" y="1585291"/>
            <a:ext cx="3962400" cy="300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2" y="913528"/>
            <a:ext cx="6005301" cy="532894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27"/>
          <p:cNvSpPr txBox="1"/>
          <p:nvPr/>
        </p:nvSpPr>
        <p:spPr>
          <a:xfrm>
            <a:off x="475000" y="4756663"/>
            <a:ext cx="839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Algumas tarefas são complicadas em representações explícitas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567"/>
              <a:t>Representação Implícita em Computação Gráfica</a:t>
            </a:r>
            <a:endParaRPr sz="2567"/>
          </a:p>
        </p:txBody>
      </p:sp>
      <p:sp>
        <p:nvSpPr>
          <p:cNvPr id="242" name="Google Shape;242;p28"/>
          <p:cNvSpPr txBox="1">
            <a:spLocks noGrp="1"/>
          </p:cNvSpPr>
          <p:nvPr>
            <p:ph type="body" idx="1"/>
          </p:nvPr>
        </p:nvSpPr>
        <p:spPr>
          <a:xfrm>
            <a:off x="390548" y="1139687"/>
            <a:ext cx="8428232" cy="41954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Geometrias Sólidas Construtivas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Algébricas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Blobby surfaces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Fractals</a:t>
            </a:r>
            <a:endParaRPr/>
          </a:p>
        </p:txBody>
      </p:sp>
      <p:sp>
        <p:nvSpPr>
          <p:cNvPr id="243" name="Google Shape;24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44" name="Google Shape;244;p28" descr="page25image72272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98976" y="1646399"/>
            <a:ext cx="2145773" cy="1613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5" name="Google Shape;245;p28" descr="page25image72376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37331" y="1646399"/>
            <a:ext cx="1963623" cy="17410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8" descr="page25image723137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7428" y="3467673"/>
            <a:ext cx="2703824" cy="177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8" descr="page25image724568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837331" y="3514481"/>
            <a:ext cx="4069690" cy="174415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8" descr="page25image723012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5293519" y="1049284"/>
            <a:ext cx="1662852" cy="119423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Algébricas (Implicitas)</a:t>
            </a:r>
            <a:endParaRPr/>
          </a:p>
        </p:txBody>
      </p:sp>
      <p:sp>
        <p:nvSpPr>
          <p:cNvPr id="255" name="Google Shape;255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56" name="Google Shape;256;p29" descr="page26image7300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05232" y="1014009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7" name="Google Shape;257;p29" descr="page26image729108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014010"/>
            <a:ext cx="2022924" cy="2022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8" name="Google Shape;258;p29" descr="page26image72979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65075" y="1063695"/>
            <a:ext cx="2754015" cy="19732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29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75013" y="3163320"/>
            <a:ext cx="1906724" cy="5159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0" name="Google Shape;260;p29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2965075" y="3165534"/>
            <a:ext cx="2864856" cy="432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29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5981362" y="3036933"/>
            <a:ext cx="2531042" cy="124818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29"/>
          <p:cNvSpPr/>
          <p:nvPr/>
        </p:nvSpPr>
        <p:spPr>
          <a:xfrm>
            <a:off x="4783610" y="4651305"/>
            <a:ext cx="261815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 figuras mais complexas?</a:t>
            </a:r>
            <a:endParaRPr/>
          </a:p>
        </p:txBody>
      </p:sp>
      <p:pic>
        <p:nvPicPr>
          <p:cNvPr id="263" name="Google Shape;263;p29" descr="page26image7294208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1093583" y="3844889"/>
            <a:ext cx="3467762" cy="17279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Aumentando a complexidade do nosso modelo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2328600" cy="73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Transformações</a:t>
            </a:r>
            <a:endParaRPr sz="16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40" name="Google Shape;40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1779638"/>
            <a:ext cx="2328742" cy="2794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6" descr="A person in a dress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4882" y="1372494"/>
            <a:ext cx="2506811" cy="3679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2" name="Google Shape;42;p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37957" y="1318240"/>
            <a:ext cx="2526538" cy="3788229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6"/>
          <p:cNvSpPr txBox="1">
            <a:spLocks noGrp="1"/>
          </p:cNvSpPr>
          <p:nvPr>
            <p:ph type="body" idx="1"/>
          </p:nvPr>
        </p:nvSpPr>
        <p:spPr>
          <a:xfrm>
            <a:off x="3044875" y="838975"/>
            <a:ext cx="2506800" cy="21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 Geometrias</a:t>
            </a:r>
            <a:endParaRPr sz="1600"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5996225" y="838975"/>
            <a:ext cx="281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600"/>
              <a:t>Materiais, Iluminação, ...</a:t>
            </a:r>
            <a:endParaRPr sz="16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Vacas Esféricas</a:t>
            </a:r>
            <a:endParaRPr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70" name="Google Shape;270;p3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763" y="835741"/>
            <a:ext cx="7551173" cy="424753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0"/>
          <p:cNvSpPr/>
          <p:nvPr/>
        </p:nvSpPr>
        <p:spPr>
          <a:xfrm>
            <a:off x="1411610" y="5137574"/>
            <a:ext cx="6683477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https://www.youtube.com/watch?v=ba62uuv-5Dc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Geometrias Sólidas Construtivas</a:t>
            </a:r>
            <a:endParaRPr/>
          </a:p>
        </p:txBody>
      </p:sp>
      <p:sp>
        <p:nvSpPr>
          <p:cNvPr id="278" name="Google Shape;278;p31"/>
          <p:cNvSpPr txBox="1">
            <a:spLocks noGrp="1"/>
          </p:cNvSpPr>
          <p:nvPr>
            <p:ph type="body" idx="1"/>
          </p:nvPr>
        </p:nvSpPr>
        <p:spPr>
          <a:xfrm>
            <a:off x="268357" y="838985"/>
            <a:ext cx="85504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Combina geometrias implícitas por meio de operações booleanas</a:t>
            </a:r>
            <a:endParaRPr/>
          </a:p>
        </p:txBody>
      </p:sp>
      <p:sp>
        <p:nvSpPr>
          <p:cNvPr id="279" name="Google Shape;279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 rotWithShape="1">
          <a:blip r:embed="rId3">
            <a:alphaModFix/>
          </a:blip>
          <a:srcRect b="7595"/>
          <a:stretch/>
        </p:blipFill>
        <p:spPr>
          <a:xfrm>
            <a:off x="390548" y="1414539"/>
            <a:ext cx="8428232" cy="2301014"/>
          </a:xfrm>
          <a:prstGeom prst="rect">
            <a:avLst/>
          </a:prstGeom>
          <a:noFill/>
          <a:ln>
            <a:noFill/>
          </a:ln>
        </p:spPr>
      </p:pic>
      <p:sp>
        <p:nvSpPr>
          <p:cNvPr id="281" name="Google Shape;281;p31"/>
          <p:cNvSpPr/>
          <p:nvPr/>
        </p:nvSpPr>
        <p:spPr>
          <a:xfrm>
            <a:off x="4048750" y="1414550"/>
            <a:ext cx="78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União</a:t>
            </a:r>
            <a:endParaRPr sz="1300"/>
          </a:p>
        </p:txBody>
      </p:sp>
      <p:sp>
        <p:nvSpPr>
          <p:cNvPr id="282" name="Google Shape;282;p31"/>
          <p:cNvSpPr/>
          <p:nvPr/>
        </p:nvSpPr>
        <p:spPr>
          <a:xfrm>
            <a:off x="5472075" y="2103650"/>
            <a:ext cx="1332600" cy="369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Intersecção</a:t>
            </a:r>
            <a:endParaRPr sz="1300"/>
          </a:p>
        </p:txBody>
      </p:sp>
      <p:sp>
        <p:nvSpPr>
          <p:cNvPr id="283" name="Google Shape;283;p31"/>
          <p:cNvSpPr/>
          <p:nvPr/>
        </p:nvSpPr>
        <p:spPr>
          <a:xfrm>
            <a:off x="7231950" y="1723391"/>
            <a:ext cx="1189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Subtração</a:t>
            </a:r>
            <a:endParaRPr sz="1300"/>
          </a:p>
        </p:txBody>
      </p:sp>
      <p:sp>
        <p:nvSpPr>
          <p:cNvPr id="284" name="Google Shape;284;p31"/>
          <p:cNvSpPr/>
          <p:nvPr/>
        </p:nvSpPr>
        <p:spPr>
          <a:xfrm>
            <a:off x="793512" y="4480147"/>
            <a:ext cx="2302425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Expressões Booleanas:</a:t>
            </a:r>
            <a:endParaRPr/>
          </a:p>
        </p:txBody>
      </p:sp>
      <p:pic>
        <p:nvPicPr>
          <p:cNvPr id="285" name="Google Shape;285;p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89350" y="3777384"/>
            <a:ext cx="2858715" cy="18680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Blobby Surfaces (Implícita)</a:t>
            </a:r>
            <a:endParaRPr/>
          </a:p>
        </p:txBody>
      </p:sp>
      <p:sp>
        <p:nvSpPr>
          <p:cNvPr id="292" name="Google Shape;292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vez de booleanos, misture gradualmente as superfícies: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entender em 2D:</a:t>
            </a:r>
            <a:endParaRPr/>
          </a:p>
        </p:txBody>
      </p:sp>
      <p:sp>
        <p:nvSpPr>
          <p:cNvPr id="293" name="Google Shape;293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94" name="Google Shape;294;p32" descr="page28image72610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8843" y="1258029"/>
            <a:ext cx="8066314" cy="127896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9551" y="3117719"/>
            <a:ext cx="1434451" cy="619422"/>
          </a:xfrm>
          <a:prstGeom prst="rect">
            <a:avLst/>
          </a:prstGeom>
          <a:noFill/>
          <a:ln>
            <a:noFill/>
          </a:ln>
        </p:spPr>
      </p:pic>
      <p:sp>
        <p:nvSpPr>
          <p:cNvPr id="296" name="Google Shape;296;p32"/>
          <p:cNvSpPr/>
          <p:nvPr/>
        </p:nvSpPr>
        <p:spPr>
          <a:xfrm>
            <a:off x="2054003" y="3090810"/>
            <a:ext cx="45720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gaussiana centrada em p</a:t>
            </a: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soma das gaussianas nos diferen</a:t>
            </a:r>
            <a:r>
              <a:rPr lang="pt-BR" sz="1700">
                <a:solidFill>
                  <a:schemeClr val="dk1"/>
                </a:solidFill>
              </a:rPr>
              <a:t>t</a:t>
            </a: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 centros</a:t>
            </a:r>
            <a:endParaRPr sz="1300"/>
          </a:p>
        </p:txBody>
      </p:sp>
      <p:pic>
        <p:nvPicPr>
          <p:cNvPr id="297" name="Google Shape;297;p3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6570" y="3786700"/>
            <a:ext cx="5905500" cy="158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82070" y="2547028"/>
            <a:ext cx="2522732" cy="20640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Mistura por Métrica </a:t>
            </a:r>
            <a:r>
              <a:rPr lang="pt-BR" sz="2167"/>
              <a:t>(função de distância)</a:t>
            </a:r>
            <a:r>
              <a:rPr lang="pt-BR"/>
              <a:t> (implícita)</a:t>
            </a:r>
            <a:endParaRPr/>
          </a:p>
        </p:txBody>
      </p:sp>
      <p:sp>
        <p:nvSpPr>
          <p:cNvPr id="304" name="Google Shape;304;p33"/>
          <p:cNvSpPr txBox="1">
            <a:spLocks noGrp="1"/>
          </p:cNvSpPr>
          <p:nvPr>
            <p:ph type="body" idx="1"/>
          </p:nvPr>
        </p:nvSpPr>
        <p:spPr>
          <a:xfrm>
            <a:off x="245100" y="838975"/>
            <a:ext cx="8832900" cy="317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Uma </a:t>
            </a:r>
            <a:r>
              <a:rPr lang="pt-BR" sz="1900" b="1"/>
              <a:t>função de distância</a:t>
            </a:r>
            <a:r>
              <a:rPr lang="pt-BR" sz="1900"/>
              <a:t> retorna a mínima distância para um objeto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Podemos fazer o blending de duas funções de distância d1, d2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Estratégias similares para pontos, porém muitas possibilidades.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Por exemplo:</a:t>
            </a:r>
            <a:endParaRPr/>
          </a:p>
        </p:txBody>
      </p:sp>
      <p:sp>
        <p:nvSpPr>
          <p:cNvPr id="305" name="Google Shape;305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5095" y="1705597"/>
            <a:ext cx="8428231" cy="144267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684976" y="4224209"/>
            <a:ext cx="5087350" cy="799758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3"/>
          <p:cNvSpPr txBox="1"/>
          <p:nvPr/>
        </p:nvSpPr>
        <p:spPr>
          <a:xfrm>
            <a:off x="2653850" y="5143500"/>
            <a:ext cx="3000000" cy="53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>
                <a:solidFill>
                  <a:schemeClr val="dk1"/>
                </a:solidFill>
              </a:rPr>
              <a:t>Explicação Melhor!</a:t>
            </a:r>
            <a:endParaRPr sz="2500" b="1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Cena de Funções de Distância Puras (difícil)</a:t>
            </a:r>
            <a:endParaRPr/>
          </a:p>
        </p:txBody>
      </p:sp>
      <p:sp>
        <p:nvSpPr>
          <p:cNvPr id="314" name="Google Shape;314;p34"/>
          <p:cNvSpPr txBox="1">
            <a:spLocks noGrp="1"/>
          </p:cNvSpPr>
          <p:nvPr>
            <p:ph type="body" idx="1"/>
          </p:nvPr>
        </p:nvSpPr>
        <p:spPr>
          <a:xfrm>
            <a:off x="475013" y="5085345"/>
            <a:ext cx="8428232" cy="3545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</a:pPr>
            <a:r>
              <a:rPr lang="pt-BR" sz="1200"/>
              <a:t>http://iquilezles.org/www/material/nvscene2008/nvscene2008.htm</a:t>
            </a:r>
            <a:endParaRPr/>
          </a:p>
        </p:txBody>
      </p:sp>
      <p:sp>
        <p:nvSpPr>
          <p:cNvPr id="315" name="Google Shape;31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316" name="Google Shape;316;p34" descr="page30image23195344"/>
          <p:cNvPicPr preferRelativeResize="0"/>
          <p:nvPr/>
        </p:nvPicPr>
        <p:blipFill rotWithShape="1">
          <a:blip r:embed="rId3">
            <a:alphaModFix/>
          </a:blip>
          <a:srcRect t="15789" b="10174"/>
          <a:stretch/>
        </p:blipFill>
        <p:spPr>
          <a:xfrm>
            <a:off x="748429" y="734412"/>
            <a:ext cx="7647141" cy="4246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 "Conjuntos de níveis" (Implícita)</a:t>
            </a:r>
            <a:endParaRPr/>
          </a:p>
        </p:txBody>
      </p:sp>
      <p:sp>
        <p:nvSpPr>
          <p:cNvPr id="322" name="Google Shape;322;p35"/>
          <p:cNvSpPr txBox="1">
            <a:spLocks noGrp="1"/>
          </p:cNvSpPr>
          <p:nvPr>
            <p:ph type="body" idx="1"/>
          </p:nvPr>
        </p:nvSpPr>
        <p:spPr>
          <a:xfrm>
            <a:off x="225777" y="838985"/>
            <a:ext cx="878275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As superfícies implícitas têm alguns recursos interessantes (fusão, divisão, ...)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Porém difícil descrever formas complexas de forma fechada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Alternativa: armazene um grid de valores aproximando a função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endParaRPr sz="1700"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A superfície é encontrada onde os valores interpolados são iguais a zero</a:t>
            </a:r>
            <a:endParaRPr/>
          </a:p>
          <a:p>
            <a:pPr marL="0" lvl="0" indent="0" algn="l" rtl="0">
              <a:spcBef>
                <a:spcPts val="34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Verdana"/>
              <a:buNone/>
            </a:pPr>
            <a:r>
              <a:rPr lang="pt-BR" sz="1700"/>
              <a:t>Fornece controle muito mais explícito sobre a forma (como uma textura)</a:t>
            </a:r>
            <a:endParaRPr/>
          </a:p>
        </p:txBody>
      </p:sp>
      <p:sp>
        <p:nvSpPr>
          <p:cNvPr id="323" name="Google Shape;323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24" name="Google Shape;324;p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632428" y="1912055"/>
            <a:ext cx="3879144" cy="25496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de Dados Médicos (CT, MRI, etc)</a:t>
            </a:r>
            <a:endParaRPr/>
          </a:p>
        </p:txBody>
      </p:sp>
      <p:sp>
        <p:nvSpPr>
          <p:cNvPr id="330" name="Google Shape;330;p36"/>
          <p:cNvSpPr txBox="1">
            <a:spLocks noGrp="1"/>
          </p:cNvSpPr>
          <p:nvPr>
            <p:ph type="body" idx="1"/>
          </p:nvPr>
        </p:nvSpPr>
        <p:spPr>
          <a:xfrm>
            <a:off x="214489" y="838985"/>
            <a:ext cx="877146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codificam, por exemplo, densidade constante de tecidos</a:t>
            </a:r>
            <a:endParaRPr/>
          </a:p>
        </p:txBody>
      </p:sp>
      <p:sp>
        <p:nvSpPr>
          <p:cNvPr id="331" name="Google Shape;33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332" name="Google Shape;332;p36" descr="page32image23111184"/>
          <p:cNvPicPr preferRelativeResize="0"/>
          <p:nvPr/>
        </p:nvPicPr>
        <p:blipFill rotWithShape="1">
          <a:blip r:embed="rId3">
            <a:alphaModFix/>
          </a:blip>
          <a:srcRect t="27926" b="10290"/>
          <a:stretch/>
        </p:blipFill>
        <p:spPr>
          <a:xfrm>
            <a:off x="434551" y="1349405"/>
            <a:ext cx="8274898" cy="38343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Level Sets em Simulação Física</a:t>
            </a:r>
            <a:endParaRPr/>
          </a:p>
        </p:txBody>
      </p:sp>
      <p:sp>
        <p:nvSpPr>
          <p:cNvPr id="338" name="Google Shape;338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Level Sets codificam a distância do limite ar-líquido</a:t>
            </a:r>
            <a:endParaRPr/>
          </a:p>
        </p:txBody>
      </p:sp>
      <p:sp>
        <p:nvSpPr>
          <p:cNvPr id="339" name="Google Shape;339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340" name="Google Shape;340;p37" descr="page33image23263232"/>
          <p:cNvPicPr preferRelativeResize="0"/>
          <p:nvPr/>
        </p:nvPicPr>
        <p:blipFill rotWithShape="1">
          <a:blip r:embed="rId3">
            <a:alphaModFix/>
          </a:blip>
          <a:srcRect t="27864" b="10121"/>
          <a:stretch/>
        </p:blipFill>
        <p:spPr>
          <a:xfrm>
            <a:off x="482581" y="1347002"/>
            <a:ext cx="8244166" cy="38344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Fractais (Implícita)</a:t>
            </a:r>
            <a:endParaRPr/>
          </a:p>
        </p:txBody>
      </p:sp>
      <p:sp>
        <p:nvSpPr>
          <p:cNvPr id="346" name="Google Shape;346;p3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Exibe auto-similaridade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Detalhes em todas as escalas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“Linguagem” para descrever fenômenos naturais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Forma difícil de controlar!</a:t>
            </a:r>
            <a:endParaRPr/>
          </a:p>
        </p:txBody>
      </p:sp>
      <p:sp>
        <p:nvSpPr>
          <p:cNvPr id="347" name="Google Shape;347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348" name="Google Shape;348;p38" descr="page34image69190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338955" y="2955179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 descr="page34image691654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1583" y="2952513"/>
            <a:ext cx="2398878" cy="1801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 descr="page34image692174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186327" y="2955179"/>
            <a:ext cx="2564134" cy="17964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Definição para Mandelbrot</a:t>
            </a:r>
            <a:endParaRPr/>
          </a:p>
        </p:txBody>
      </p:sp>
      <p:sp>
        <p:nvSpPr>
          <p:cNvPr id="356" name="Google Shape;356;p39"/>
          <p:cNvSpPr txBox="1">
            <a:spLocks noGrp="1"/>
          </p:cNvSpPr>
          <p:nvPr>
            <p:ph type="body" idx="1"/>
          </p:nvPr>
        </p:nvSpPr>
        <p:spPr>
          <a:xfrm>
            <a:off x="231494" y="1077349"/>
            <a:ext cx="876203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cada ponto c no plano: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dobre o ângulo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eleve ao quadrado da magnitude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adicione o ponto c original</a:t>
            </a:r>
            <a:endParaRPr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repita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</p:txBody>
      </p:sp>
      <p:sp>
        <p:nvSpPr>
          <p:cNvPr id="357" name="Google Shape;35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58" name="Google Shape;358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87747" y="996156"/>
            <a:ext cx="3940404" cy="39404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geometria?</a:t>
            </a:r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body" idx="1"/>
          </p:nvPr>
        </p:nvSpPr>
        <p:spPr>
          <a:xfrm>
            <a:off x="390548" y="1377538"/>
            <a:ext cx="8428232" cy="39576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ge·o·me·tri·a</a:t>
            </a:r>
            <a:endParaRPr/>
          </a:p>
          <a:p>
            <a:pPr marL="0" lvl="0" indent="0" algn="l" rtl="0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endParaRPr sz="1200" b="1"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Ciência que trata das propriedades do espaço.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Estudo da medida das linhas, das superfícies e dos volumes.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sp>
        <p:nvSpPr>
          <p:cNvPr id="53" name="Google Shape;53;p7"/>
          <p:cNvSpPr/>
          <p:nvPr/>
        </p:nvSpPr>
        <p:spPr>
          <a:xfrm>
            <a:off x="1223150" y="5504854"/>
            <a:ext cx="7160700" cy="19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chemeClr val="dk1"/>
                </a:solidFill>
              </a:rPr>
              <a:t>fonte: </a:t>
            </a:r>
            <a:r>
              <a:rPr lang="pt-BR" sz="1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https://michaelis.uol.com.br/moderno-portugues/busca/portugues-brasileiro/geometria</a:t>
            </a:r>
            <a:r>
              <a:rPr lang="pt-BR" sz="1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endParaRPr sz="1000"/>
          </a:p>
        </p:txBody>
      </p:sp>
      <p:sp>
        <p:nvSpPr>
          <p:cNvPr id="54" name="Google Shape;54;p7"/>
          <p:cNvSpPr/>
          <p:nvPr/>
        </p:nvSpPr>
        <p:spPr>
          <a:xfrm>
            <a:off x="439387" y="1377538"/>
            <a:ext cx="676894" cy="486888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7"/>
          <p:cNvSpPr/>
          <p:nvPr/>
        </p:nvSpPr>
        <p:spPr>
          <a:xfrm>
            <a:off x="1163783" y="1348488"/>
            <a:ext cx="1223157" cy="537116"/>
          </a:xfrm>
          <a:prstGeom prst="ellipse">
            <a:avLst/>
          </a:prstGeom>
          <a:noFill/>
          <a:ln w="25400" cap="flat" cmpd="sng">
            <a:solidFill>
              <a:srgbClr val="49442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" name="Google Shape;56;p7"/>
          <p:cNvSpPr/>
          <p:nvPr/>
        </p:nvSpPr>
        <p:spPr>
          <a:xfrm>
            <a:off x="84175" y="785750"/>
            <a:ext cx="72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Terra</a:t>
            </a:r>
            <a:endParaRPr/>
          </a:p>
        </p:txBody>
      </p:sp>
      <p:sp>
        <p:nvSpPr>
          <p:cNvPr id="57" name="Google Shape;57;p7"/>
          <p:cNvSpPr/>
          <p:nvPr/>
        </p:nvSpPr>
        <p:spPr>
          <a:xfrm>
            <a:off x="1834777" y="809018"/>
            <a:ext cx="1000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Medida</a:t>
            </a:r>
            <a:endParaRPr/>
          </a:p>
        </p:txBody>
      </p:sp>
      <p:cxnSp>
        <p:nvCxnSpPr>
          <p:cNvPr id="58" name="Google Shape;58;p7"/>
          <p:cNvCxnSpPr>
            <a:stCxn id="56" idx="2"/>
          </p:cNvCxnSpPr>
          <p:nvPr/>
        </p:nvCxnSpPr>
        <p:spPr>
          <a:xfrm>
            <a:off x="447925" y="1155050"/>
            <a:ext cx="142500" cy="1935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59" name="Google Shape;59;p7"/>
          <p:cNvCxnSpPr>
            <a:stCxn id="57" idx="2"/>
          </p:cNvCxnSpPr>
          <p:nvPr/>
        </p:nvCxnSpPr>
        <p:spPr>
          <a:xfrm flipH="1">
            <a:off x="2195077" y="1178318"/>
            <a:ext cx="139800" cy="156000"/>
          </a:xfrm>
          <a:prstGeom prst="straightConnector1">
            <a:avLst/>
          </a:prstGeom>
          <a:noFill/>
          <a:ln w="19050" cap="flat" cmpd="sng">
            <a:solidFill>
              <a:srgbClr val="494429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60" name="Google Shape;60;p7" descr="page3image711336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3505" y="2997444"/>
            <a:ext cx="2447356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463818" y="2997444"/>
            <a:ext cx="2563773" cy="2132696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333967" y="2997444"/>
            <a:ext cx="2178437" cy="21326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7"/>
          <p:cNvSpPr/>
          <p:nvPr/>
        </p:nvSpPr>
        <p:spPr>
          <a:xfrm>
            <a:off x="679755" y="5151997"/>
            <a:ext cx="8428232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Plato: “...the earth is in appearance like one of those balls which have leather coverings in twelve pieces...” 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 do Mandelbrot</a:t>
            </a:r>
            <a:endParaRPr/>
          </a:p>
        </p:txBody>
      </p:sp>
      <p:sp>
        <p:nvSpPr>
          <p:cNvPr id="365" name="Google Shape;365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66" name="Google Shape;366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32725" y="629655"/>
            <a:ext cx="6131126" cy="4858335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40"/>
          <p:cNvSpPr/>
          <p:nvPr/>
        </p:nvSpPr>
        <p:spPr>
          <a:xfrm>
            <a:off x="1348476" y="3540925"/>
            <a:ext cx="1580700" cy="30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Ponto Inicial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Zoom no Mandelbrot</a:t>
            </a:r>
            <a:endParaRPr/>
          </a:p>
        </p:txBody>
      </p:sp>
      <p:pic>
        <p:nvPicPr>
          <p:cNvPr id="374" name="Google Shape;374;p41" descr="A picture containing dark, purple, star, sitting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1832674" y="670055"/>
            <a:ext cx="4931228" cy="493122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Representação Implícita – Prós e Contras</a:t>
            </a:r>
            <a:endParaRPr/>
          </a:p>
        </p:txBody>
      </p:sp>
      <p:sp>
        <p:nvSpPr>
          <p:cNvPr id="381" name="Google Shape;381;p42"/>
          <p:cNvSpPr txBox="1">
            <a:spLocks noGrp="1"/>
          </p:cNvSpPr>
          <p:nvPr>
            <p:ph type="body" idx="1"/>
          </p:nvPr>
        </p:nvSpPr>
        <p:spPr>
          <a:xfrm>
            <a:off x="326571" y="838985"/>
            <a:ext cx="8697685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Prós: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A descrição pode ser muito compacta (por exemplo: polinomial)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Certas consultas são fáceis (dentro do objeto, distância à superfície)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Boas para interseção de raio na superfície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Para formas simples, descrição exata, nenhum erro de amostragem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Fácil de lidar com mudanças na topologia (por exemplo: fluido)</a:t>
            </a:r>
            <a:endParaRPr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endParaRPr sz="1900"/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Verdana"/>
              <a:buNone/>
            </a:pPr>
            <a:r>
              <a:rPr lang="pt-BR" sz="1900"/>
              <a:t>Contras: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encontrar todos os pontos na forma (por exemplo: desenhar)</a:t>
            </a:r>
            <a:endParaRPr/>
          </a:p>
          <a:p>
            <a:pPr marL="198900" lvl="0" indent="-19890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•"/>
            </a:pPr>
            <a:r>
              <a:rPr lang="pt-BR" sz="1900"/>
              <a:t>Difícil de modelar formas complexas</a:t>
            </a:r>
            <a:endParaRPr/>
          </a:p>
        </p:txBody>
      </p:sp>
      <p:sp>
        <p:nvSpPr>
          <p:cNvPr id="382" name="Google Shape;38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Representação de superfícies Explícitas</a:t>
            </a:r>
            <a:endParaRPr/>
          </a:p>
        </p:txBody>
      </p:sp>
      <p:sp>
        <p:nvSpPr>
          <p:cNvPr id="388" name="Google Shape;388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89" name="Google Shape;38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67273" y="748775"/>
            <a:ext cx="4404124" cy="449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representações explícitas em CG</a:t>
            </a:r>
            <a:endParaRPr/>
          </a:p>
        </p:txBody>
      </p:sp>
      <p:sp>
        <p:nvSpPr>
          <p:cNvPr id="395" name="Google Shape;395;p4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malhas de triângulo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superfícies de Bézier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subdivision surfaces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nuvens de pontos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...</a:t>
            </a:r>
            <a:endParaRPr/>
          </a:p>
        </p:txBody>
      </p:sp>
      <p:sp>
        <p:nvSpPr>
          <p:cNvPr id="396" name="Google Shape;39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97" name="Google Shape;397;p44" descr="page40image707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76642" y="763400"/>
            <a:ext cx="4954814" cy="181966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8" name="Google Shape;398;p44" descr="page40image70816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11883" y="2643914"/>
            <a:ext cx="2903860" cy="20075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4" descr="page40image707955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34678" y="2643914"/>
            <a:ext cx="2548537" cy="2307686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4" descr="page40image70785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71589" y="2835728"/>
            <a:ext cx="2364094" cy="27087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5" name="Google Shape;405;p45" descr="page41image68827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2920" y="2666239"/>
            <a:ext cx="1903766" cy="3026989"/>
          </a:xfrm>
          <a:prstGeom prst="rect">
            <a:avLst/>
          </a:prstGeom>
          <a:noFill/>
          <a:ln>
            <a:noFill/>
          </a:ln>
        </p:spPr>
      </p:pic>
      <p:sp>
        <p:nvSpPr>
          <p:cNvPr id="406" name="Google Shape;40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Nuvem de Pontos (explícita)</a:t>
            </a:r>
            <a:endParaRPr/>
          </a:p>
        </p:txBody>
      </p:sp>
      <p:sp>
        <p:nvSpPr>
          <p:cNvPr id="407" name="Google Shape;40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Representação simples: lista de pontos (x, y, z)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Frequentemente inclui vetores normais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Facilmente representa qualquer tipo de geometria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Útil para grandes conjuntos de dados (&gt;&gt; 1 ponto/pixel)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Difícil de desenhar em regiões com poucas amostras</a:t>
            </a:r>
            <a:endParaRPr/>
          </a:p>
        </p:txBody>
      </p:sp>
      <p:sp>
        <p:nvSpPr>
          <p:cNvPr id="408" name="Google Shape;40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pic>
        <p:nvPicPr>
          <p:cNvPr id="409" name="Google Shape;409;p45" descr="page41image688377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10442" y="3087064"/>
            <a:ext cx="5348844" cy="1871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Malha de Polígonos (explícita)</a:t>
            </a:r>
            <a:endParaRPr/>
          </a:p>
        </p:txBody>
      </p:sp>
      <p:sp>
        <p:nvSpPr>
          <p:cNvPr id="415" name="Google Shape;415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9042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Armazene vértices e polígonos (geralmente triângulos)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Mais fácil de fazer processamento, amostragem adaptativa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Estruturas de dados mais complicadas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 representação mais comum em computação gráfica</a:t>
            </a:r>
            <a:endParaRPr/>
          </a:p>
        </p:txBody>
      </p:sp>
      <p:sp>
        <p:nvSpPr>
          <p:cNvPr id="416" name="Google Shape;416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417" name="Google Shape;417;p46" descr="page42image682780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54051" y="2742595"/>
            <a:ext cx="4258353" cy="2668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6" descr="page42image6822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0548" y="2661557"/>
            <a:ext cx="4245429" cy="26622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Curvas Bézier (explícita)</a:t>
            </a:r>
            <a:endParaRPr/>
          </a:p>
        </p:txBody>
      </p:sp>
      <p:sp>
        <p:nvSpPr>
          <p:cNvPr id="424" name="Google Shape;424;p47"/>
          <p:cNvSpPr txBox="1">
            <a:spLocks noGrp="1"/>
          </p:cNvSpPr>
          <p:nvPr>
            <p:ph type="body" idx="1"/>
          </p:nvPr>
        </p:nvSpPr>
        <p:spPr>
          <a:xfrm>
            <a:off x="4648200" y="1922462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Curvas Bézier</a:t>
            </a:r>
            <a:endParaRPr sz="2400"/>
          </a:p>
        </p:txBody>
      </p:sp>
      <p:sp>
        <p:nvSpPr>
          <p:cNvPr id="425" name="Google Shape;42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26" name="Google Shape;426;p47" descr="page43image71942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48742" y="3790730"/>
            <a:ext cx="4664529" cy="1619011"/>
          </a:xfrm>
          <a:prstGeom prst="rect">
            <a:avLst/>
          </a:prstGeom>
          <a:noFill/>
          <a:ln>
            <a:noFill/>
          </a:ln>
        </p:spPr>
      </p:pic>
      <p:sp>
        <p:nvSpPr>
          <p:cNvPr id="427" name="Google Shape;427;p47"/>
          <p:cNvSpPr txBox="1"/>
          <p:nvPr/>
        </p:nvSpPr>
        <p:spPr>
          <a:xfrm>
            <a:off x="477621" y="4589349"/>
            <a:ext cx="4170579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Bézier por partes</a:t>
            </a:r>
            <a:endParaRPr/>
          </a:p>
        </p:txBody>
      </p:sp>
      <p:pic>
        <p:nvPicPr>
          <p:cNvPr id="428" name="Google Shape;428;p4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3995" y="951128"/>
            <a:ext cx="3864205" cy="29620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Superfícies Bézier (explícita)</a:t>
            </a:r>
            <a:endParaRPr/>
          </a:p>
        </p:txBody>
      </p:sp>
      <p:sp>
        <p:nvSpPr>
          <p:cNvPr id="435" name="Google Shape;43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Use o produto tensorial das curvas de Bézier para obter um trecho da superfície (patch)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Vários patches Bézier formam uma superfície</a:t>
            </a:r>
            <a:endParaRPr/>
          </a:p>
        </p:txBody>
      </p:sp>
      <p:sp>
        <p:nvSpPr>
          <p:cNvPr id="436" name="Google Shape;43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7" name="Google Shape;437;p48" descr="page44image70835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8739" y="1818376"/>
            <a:ext cx="3559628" cy="2537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8" descr="page44image709078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73798" y="1715356"/>
            <a:ext cx="3431681" cy="2618328"/>
          </a:xfrm>
          <a:prstGeom prst="rect">
            <a:avLst/>
          </a:prstGeom>
          <a:noFill/>
          <a:ln>
            <a:noFill/>
          </a:ln>
        </p:spPr>
      </p:pic>
      <p:sp>
        <p:nvSpPr>
          <p:cNvPr id="439" name="Google Shape;439;p48"/>
          <p:cNvSpPr/>
          <p:nvPr/>
        </p:nvSpPr>
        <p:spPr>
          <a:xfrm>
            <a:off x="6887850" y="2128550"/>
            <a:ext cx="1341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superfície</a:t>
            </a:r>
            <a:endParaRPr/>
          </a:p>
        </p:txBody>
      </p:sp>
      <p:sp>
        <p:nvSpPr>
          <p:cNvPr id="440" name="Google Shape;440;p48"/>
          <p:cNvSpPr/>
          <p:nvPr/>
        </p:nvSpPr>
        <p:spPr>
          <a:xfrm>
            <a:off x="568754" y="3619900"/>
            <a:ext cx="963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patch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NURBS (Non-uniform rational B-spline)</a:t>
            </a:r>
            <a:endParaRPr/>
          </a:p>
        </p:txBody>
      </p:sp>
      <p:sp>
        <p:nvSpPr>
          <p:cNvPr id="447" name="Google Shape;447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Funciona como um grid de curvas Spline.</a:t>
            </a:r>
            <a:endParaRPr/>
          </a:p>
        </p:txBody>
      </p:sp>
      <p:sp>
        <p:nvSpPr>
          <p:cNvPr id="448" name="Google Shape;448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49" name="Google Shape;44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488" y="1438675"/>
            <a:ext cx="7071575" cy="3745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70" name="Google Shape;70;p8" descr="page3image23860704"/>
          <p:cNvPicPr preferRelativeResize="0"/>
          <p:nvPr/>
        </p:nvPicPr>
        <p:blipFill rotWithShape="1">
          <a:blip r:embed="rId3">
            <a:alphaModFix/>
          </a:blip>
          <a:srcRect t="23072" b="15464"/>
          <a:stretch/>
        </p:blipFill>
        <p:spPr>
          <a:xfrm>
            <a:off x="247174" y="1110871"/>
            <a:ext cx="8571076" cy="39509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Render Tesselation</a:t>
            </a:r>
            <a:endParaRPr/>
          </a:p>
        </p:txBody>
      </p:sp>
      <p:sp>
        <p:nvSpPr>
          <p:cNvPr id="455" name="Google Shape;455;p50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594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Define o grau de tecelagem do rendering para superfícies NURBS</a:t>
            </a:r>
            <a:endParaRPr/>
          </a:p>
        </p:txBody>
      </p:sp>
      <p:pic>
        <p:nvPicPr>
          <p:cNvPr id="456" name="Google Shape;456;p50" descr="Screenshot"/>
          <p:cNvPicPr preferRelativeResize="0"/>
          <p:nvPr/>
        </p:nvPicPr>
        <p:blipFill rotWithShape="1">
          <a:blip r:embed="rId3">
            <a:alphaModFix/>
          </a:blip>
          <a:srcRect l="6235" t="17898" r="16298" b="23339"/>
          <a:stretch/>
        </p:blipFill>
        <p:spPr>
          <a:xfrm>
            <a:off x="875304" y="1668050"/>
            <a:ext cx="7734922" cy="36670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Curves (explícita)</a:t>
            </a:r>
            <a:endParaRPr/>
          </a:p>
        </p:txBody>
      </p:sp>
      <p:sp>
        <p:nvSpPr>
          <p:cNvPr id="462" name="Google Shape;462;p5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174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Ponto de partida alternativo para curvas suaves: subdivisão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Iniciar com polígono de controle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Insira um novo vértice em cada ponto médio da aresta</a:t>
            </a:r>
            <a:endParaRPr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/>
              <a:t>Atualize as posições dos vértices de acordo com a regra</a:t>
            </a:r>
            <a:endParaRPr/>
          </a:p>
        </p:txBody>
      </p:sp>
      <p:sp>
        <p:nvSpPr>
          <p:cNvPr id="463" name="Google Shape;46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64" name="Google Shape;464;p51" descr="page45image71994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594395" y="2769783"/>
            <a:ext cx="2028042" cy="1638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1" descr="page45image71963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30310" y="2804340"/>
            <a:ext cx="2023383" cy="1569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6" name="Google Shape;466;p51" descr="page45image72052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90548" y="2804340"/>
            <a:ext cx="2023383" cy="1573743"/>
          </a:xfrm>
          <a:prstGeom prst="rect">
            <a:avLst/>
          </a:prstGeom>
          <a:noFill/>
          <a:ln>
            <a:noFill/>
          </a:ln>
        </p:spPr>
      </p:pic>
      <p:pic>
        <p:nvPicPr>
          <p:cNvPr id="467" name="Google Shape;467;p51" descr="page45image719403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2460429" y="2792186"/>
            <a:ext cx="2023383" cy="1638268"/>
          </a:xfrm>
          <a:prstGeom prst="rect">
            <a:avLst/>
          </a:prstGeom>
          <a:noFill/>
          <a:ln>
            <a:noFill/>
          </a:ln>
        </p:spPr>
      </p:pic>
      <p:sp>
        <p:nvSpPr>
          <p:cNvPr id="468" name="Google Shape;468;p51"/>
          <p:cNvSpPr/>
          <p:nvPr/>
        </p:nvSpPr>
        <p:spPr>
          <a:xfrm>
            <a:off x="4004800" y="5293500"/>
            <a:ext cx="4346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Slide cortado de outros Keenan Crane, Don Fussell 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Subdivision Surfaces (explícita)</a:t>
            </a:r>
            <a:br>
              <a:rPr lang="pt-BR"/>
            </a:br>
            <a:endParaRPr/>
          </a:p>
        </p:txBody>
      </p:sp>
      <p:sp>
        <p:nvSpPr>
          <p:cNvPr id="474" name="Google Shape;47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Comece com uma malha de polígono grosseira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Subdivida cada elemento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Atualizar vértices por meio da média local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Muitas regras possíveis: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Catmull-Clark (quads)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Loop (triângulos)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...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Problemas comuns: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interpolando ou aproximando?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continuidade nos vértices?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Relativamente fácil para modelagem; mais difícil garantir a continuidade</a:t>
            </a:r>
            <a:endParaRPr/>
          </a:p>
        </p:txBody>
      </p:sp>
      <p:sp>
        <p:nvSpPr>
          <p:cNvPr id="475" name="Google Shape;47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76" name="Google Shape;476;p52" descr="page46image72937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953935" y="2139042"/>
            <a:ext cx="1853025" cy="2531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7" name="Google Shape;477;p52" descr="page46image73021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077111" y="629655"/>
            <a:ext cx="1435293" cy="39071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0" name="Google Shape;490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838" y="1456100"/>
            <a:ext cx="2085975" cy="1447800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 2</a:t>
            </a:r>
            <a:endParaRPr/>
          </a:p>
        </p:txBody>
      </p:sp>
      <p:sp>
        <p:nvSpPr>
          <p:cNvPr id="492" name="Google Shape;492;p54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29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Vocês deverão implementar uma nova geometria para o Ray Tracer atual. Cada dupla deverá escolher sua geometria.</a:t>
            </a:r>
            <a:endParaRPr/>
          </a:p>
        </p:txBody>
      </p:sp>
      <p:sp>
        <p:nvSpPr>
          <p:cNvPr id="493" name="Google Shape;49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sp>
        <p:nvSpPr>
          <p:cNvPr id="494" name="Google Shape;494;p54"/>
          <p:cNvSpPr txBox="1"/>
          <p:nvPr/>
        </p:nvSpPr>
        <p:spPr>
          <a:xfrm>
            <a:off x="311850" y="2781466"/>
            <a:ext cx="16350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Torus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</a:rPr>
              <a:t>Emanuelle &amp; Leo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495" name="Google Shape;49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35423" y="1511276"/>
            <a:ext cx="1388150" cy="1506475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54"/>
          <p:cNvSpPr txBox="1"/>
          <p:nvPr/>
        </p:nvSpPr>
        <p:spPr>
          <a:xfrm>
            <a:off x="2397825" y="2781475"/>
            <a:ext cx="14625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Cilindro</a:t>
            </a:r>
            <a:endParaRPr sz="13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Michel e Gabriel</a:t>
            </a:r>
            <a:endParaRPr sz="1300" b="1">
              <a:solidFill>
                <a:schemeClr val="dk1"/>
              </a:solidFill>
            </a:endParaRPr>
          </a:p>
        </p:txBody>
      </p:sp>
      <p:pic>
        <p:nvPicPr>
          <p:cNvPr id="497" name="Google Shape;497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1650" y="3411399"/>
            <a:ext cx="1886375" cy="165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54"/>
          <p:cNvSpPr txBox="1"/>
          <p:nvPr/>
        </p:nvSpPr>
        <p:spPr>
          <a:xfrm>
            <a:off x="311850" y="4933725"/>
            <a:ext cx="1575900" cy="72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Pirâmide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chemeClr val="dk1"/>
                </a:solidFill>
              </a:rPr>
              <a:t>Henry &amp; Arfel</a:t>
            </a:r>
            <a:endParaRPr sz="1600" b="1">
              <a:solidFill>
                <a:schemeClr val="dk1"/>
              </a:solidFill>
            </a:endParaRPr>
          </a:p>
        </p:txBody>
      </p:sp>
      <p:pic>
        <p:nvPicPr>
          <p:cNvPr id="499" name="Google Shape;499;p54"/>
          <p:cNvPicPr preferRelativeResize="0"/>
          <p:nvPr/>
        </p:nvPicPr>
        <p:blipFill rotWithShape="1">
          <a:blip r:embed="rId6">
            <a:alphaModFix/>
          </a:blip>
          <a:srcRect t="8975"/>
          <a:stretch/>
        </p:blipFill>
        <p:spPr>
          <a:xfrm>
            <a:off x="4398000" y="1587475"/>
            <a:ext cx="1451587" cy="1382350"/>
          </a:xfrm>
          <a:prstGeom prst="rect">
            <a:avLst/>
          </a:prstGeom>
          <a:noFill/>
          <a:ln>
            <a:noFill/>
          </a:ln>
        </p:spPr>
      </p:pic>
      <p:sp>
        <p:nvSpPr>
          <p:cNvPr id="500" name="Google Shape;500;p54"/>
          <p:cNvSpPr txBox="1"/>
          <p:nvPr/>
        </p:nvSpPr>
        <p:spPr>
          <a:xfrm>
            <a:off x="4261175" y="2781475"/>
            <a:ext cx="1270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Cone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Gustavo</a:t>
            </a:r>
            <a:endParaRPr sz="1500" b="1">
              <a:solidFill>
                <a:schemeClr val="dk1"/>
              </a:solidFill>
            </a:endParaRPr>
          </a:p>
        </p:txBody>
      </p:sp>
      <p:pic>
        <p:nvPicPr>
          <p:cNvPr id="501" name="Google Shape;501;p5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888775" y="1612712"/>
            <a:ext cx="1488871" cy="130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54"/>
          <p:cNvSpPr txBox="1"/>
          <p:nvPr/>
        </p:nvSpPr>
        <p:spPr>
          <a:xfrm>
            <a:off x="5807900" y="2781475"/>
            <a:ext cx="12705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Anel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André e André</a:t>
            </a:r>
            <a:endParaRPr sz="1200" b="1">
              <a:solidFill>
                <a:schemeClr val="dk1"/>
              </a:solidFill>
            </a:endParaRPr>
          </a:p>
        </p:txBody>
      </p:sp>
      <p:pic>
        <p:nvPicPr>
          <p:cNvPr id="503" name="Google Shape;503;p5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341125" y="3338876"/>
            <a:ext cx="1682451" cy="1604408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54"/>
          <p:cNvSpPr txBox="1"/>
          <p:nvPr/>
        </p:nvSpPr>
        <p:spPr>
          <a:xfrm>
            <a:off x="2341125" y="4933725"/>
            <a:ext cx="1575900" cy="677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Coração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Matteo &amp; Sabrina</a:t>
            </a:r>
            <a:endParaRPr sz="1300" b="1">
              <a:solidFill>
                <a:schemeClr val="dk1"/>
              </a:solidFill>
            </a:endParaRPr>
          </a:p>
        </p:txBody>
      </p:sp>
      <p:sp>
        <p:nvSpPr>
          <p:cNvPr id="505" name="Google Shape;505;p54"/>
          <p:cNvSpPr txBox="1"/>
          <p:nvPr/>
        </p:nvSpPr>
        <p:spPr>
          <a:xfrm>
            <a:off x="4093188" y="4933725"/>
            <a:ext cx="1575900" cy="69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Parabolóide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>
                <a:solidFill>
                  <a:schemeClr val="dk1"/>
                </a:solidFill>
              </a:rPr>
              <a:t>Almada e Lucas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506" name="Google Shape;506;p5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684375" y="3322050"/>
            <a:ext cx="1682450" cy="1638055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54"/>
          <p:cNvSpPr txBox="1"/>
          <p:nvPr/>
        </p:nvSpPr>
        <p:spPr>
          <a:xfrm>
            <a:off x="5845275" y="4933725"/>
            <a:ext cx="15759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Steiner</a:t>
            </a:r>
            <a:endParaRPr sz="2100" b="1"/>
          </a:p>
        </p:txBody>
      </p:sp>
      <p:sp>
        <p:nvSpPr>
          <p:cNvPr id="508" name="Google Shape;508;p54"/>
          <p:cNvSpPr txBox="1"/>
          <p:nvPr/>
        </p:nvSpPr>
        <p:spPr>
          <a:xfrm>
            <a:off x="7385400" y="4933725"/>
            <a:ext cx="16824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Hiperbolóide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b="1">
                <a:solidFill>
                  <a:schemeClr val="dk1"/>
                </a:solidFill>
              </a:rPr>
              <a:t>Fontes</a:t>
            </a:r>
            <a:endParaRPr sz="1100" b="1">
              <a:solidFill>
                <a:schemeClr val="dk1"/>
              </a:solidFill>
            </a:endParaRPr>
          </a:p>
        </p:txBody>
      </p:sp>
      <p:pic>
        <p:nvPicPr>
          <p:cNvPr id="509" name="Google Shape;509;p5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013264" y="3480650"/>
            <a:ext cx="1766300" cy="138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0" name="Google Shape;510;p54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423425" y="3338875"/>
            <a:ext cx="1506475" cy="150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5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658364" y="1580274"/>
            <a:ext cx="1036600" cy="1336053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54"/>
          <p:cNvSpPr txBox="1"/>
          <p:nvPr/>
        </p:nvSpPr>
        <p:spPr>
          <a:xfrm>
            <a:off x="7212800" y="2781475"/>
            <a:ext cx="1886400" cy="66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</a:rPr>
              <a:t>Helicoidal</a:t>
            </a:r>
            <a:endParaRPr sz="1900" b="1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>
                <a:solidFill>
                  <a:schemeClr val="dk1"/>
                </a:solidFill>
              </a:rPr>
              <a:t>Juliano e Alexandre</a:t>
            </a:r>
            <a:endParaRPr sz="1200"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Outras Geometrias</a:t>
            </a:r>
            <a:endParaRPr/>
          </a:p>
        </p:txBody>
      </p:sp>
      <p:sp>
        <p:nvSpPr>
          <p:cNvPr id="519" name="Google Shape;519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44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 espiral e o coração são mais difíceis que a média. Alternativas: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Taça de Vinho: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Propus para Alexandre e Juliano, mas preferiram ficar na espiral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possível dificuldade extra por não ser algébrica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https://en.wikipedia.org/wiki/Implicit_surface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Gota: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No final ficou para Matteo e Sabrina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http://paulbourke.net/geometry/teardrop/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0" name="Google Shape;520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521" name="Google Shape;521;p55"/>
          <p:cNvPicPr preferRelativeResize="0"/>
          <p:nvPr/>
        </p:nvPicPr>
        <p:blipFill rotWithShape="1">
          <a:blip r:embed="rId5">
            <a:alphaModFix/>
          </a:blip>
          <a:srcRect b="8800"/>
          <a:stretch/>
        </p:blipFill>
        <p:spPr>
          <a:xfrm>
            <a:off x="5592650" y="3037025"/>
            <a:ext cx="2410000" cy="2373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2857499"/>
            <a:ext cx="6119700" cy="229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Fabio Orfali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&lt;fabioo1@insper.edu.br&gt;</a:t>
            </a:r>
            <a:endParaRPr sz="2333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Geometrias</a:t>
            </a:r>
            <a:endParaRPr/>
          </a:p>
        </p:txBody>
      </p:sp>
      <p:sp>
        <p:nvSpPr>
          <p:cNvPr id="76" name="Google Shape;76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7" name="Google Shape;77;p9" descr="page5image23914224"/>
          <p:cNvPicPr preferRelativeResize="0"/>
          <p:nvPr/>
        </p:nvPicPr>
        <p:blipFill rotWithShape="1">
          <a:blip r:embed="rId3">
            <a:alphaModFix/>
          </a:blip>
          <a:srcRect l="6043" t="15556" r="6249" b="13055"/>
          <a:stretch/>
        </p:blipFill>
        <p:spPr>
          <a:xfrm>
            <a:off x="734898" y="726001"/>
            <a:ext cx="7674204" cy="4684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Geometria</a:t>
            </a:r>
            <a:endParaRPr/>
          </a:p>
        </p:txBody>
      </p:sp>
      <p:sp>
        <p:nvSpPr>
          <p:cNvPr id="127" name="Google Shape;127;p16"/>
          <p:cNvSpPr txBox="1">
            <a:spLocks noGrp="1"/>
          </p:cNvSpPr>
          <p:nvPr>
            <p:ph type="body" idx="1"/>
          </p:nvPr>
        </p:nvSpPr>
        <p:spPr>
          <a:xfrm>
            <a:off x="4032700" y="2534475"/>
            <a:ext cx="4933200" cy="113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Foto do bule de chá original de Utah </a:t>
            </a:r>
            <a:r>
              <a:rPr lang="pt-BR" sz="1300"/>
              <a:t>(agora no Computer History Museum em Mountain View)</a:t>
            </a:r>
            <a:endParaRPr sz="1300"/>
          </a:p>
        </p:txBody>
      </p:sp>
      <p:sp>
        <p:nvSpPr>
          <p:cNvPr id="128" name="Google Shape;128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129" name="Google Shape;129;p16" descr="page4image718305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1306" y="923263"/>
            <a:ext cx="3645725" cy="45222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6" descr="page4image237541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69431" y="301831"/>
            <a:ext cx="2892100" cy="2196936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6"/>
          <p:cNvSpPr/>
          <p:nvPr/>
        </p:nvSpPr>
        <p:spPr>
          <a:xfrm>
            <a:off x="3855350" y="4327400"/>
            <a:ext cx="52422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As primeiras renderizações de bule de Martin Newell </a:t>
            </a:r>
            <a:r>
              <a:rPr lang="pt-BR" sz="13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(Martin criou o modelo de bule em 1975 usando curvas de Bezier)</a:t>
            </a:r>
            <a:endParaRPr sz="13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é difícil</a:t>
            </a:r>
            <a:endParaRPr/>
          </a:p>
        </p:txBody>
      </p:sp>
      <p:sp>
        <p:nvSpPr>
          <p:cNvPr id="137" name="Google Shape;137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“I hate meshes.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1"/>
              <a:t>  </a:t>
            </a:r>
            <a:r>
              <a:rPr lang="pt-BR" b="1"/>
              <a:t>I cannot believe how hard this is.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 Geometry is hard.”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b="1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— David Baraff 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Senior Research Scientist</a:t>
            </a:r>
            <a:endParaRPr/>
          </a:p>
          <a:p>
            <a:pPr marL="0" lvl="0" indent="0" algn="r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b="1"/>
              <a:t>Pixar Animation Studios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138" name="Google Shape;138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sp>
        <p:nvSpPr>
          <p:cNvPr id="139" name="Google Shape;139;p17"/>
          <p:cNvSpPr/>
          <p:nvPr/>
        </p:nvSpPr>
        <p:spPr>
          <a:xfrm>
            <a:off x="3798890" y="5231951"/>
            <a:ext cx="45720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fonte: Keenan Crane, Jeff Erickson.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Muitas formas de representar geometrias</a:t>
            </a:r>
            <a:endParaRPr/>
          </a:p>
        </p:txBody>
      </p:sp>
      <p:sp>
        <p:nvSpPr>
          <p:cNvPr id="145" name="Google Shape;145;p1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Explícita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nuvem de pontos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malha de polígonos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subdivision, NURBS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Implícita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level sets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superfície algébrica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funções de distância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escolha é mais adequada a uma tarefa/tipo de forma.</a:t>
            </a:r>
            <a:endParaRPr/>
          </a:p>
        </p:txBody>
      </p:sp>
      <p:sp>
        <p:nvSpPr>
          <p:cNvPr id="146" name="Google Shape;146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147" name="Google Shape;147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04664" y="838985"/>
            <a:ext cx="1333500" cy="129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87654" y="957193"/>
            <a:ext cx="1917700" cy="128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233754" y="2912577"/>
            <a:ext cx="1371600" cy="142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5514561" y="2377818"/>
            <a:ext cx="1295400" cy="14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8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3912609" y="2239893"/>
            <a:ext cx="1600200" cy="12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9"/>
          <p:cNvSpPr txBox="1">
            <a:spLocks noGrp="1"/>
          </p:cNvSpPr>
          <p:nvPr>
            <p:ph type="title"/>
          </p:nvPr>
        </p:nvSpPr>
        <p:spPr>
          <a:xfrm>
            <a:off x="357900" y="2075101"/>
            <a:ext cx="8428200" cy="15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800"/>
              <a:t>Superfícies explícitas e implícitas: um pouco de Matemática</a:t>
            </a:r>
            <a:endParaRPr sz="3800"/>
          </a:p>
        </p:txBody>
      </p:sp>
      <p:sp>
        <p:nvSpPr>
          <p:cNvPr id="157" name="Google Shape;157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1429</Words>
  <Application>Microsoft Macintosh PowerPoint</Application>
  <PresentationFormat>On-screen Show (16:10)</PresentationFormat>
  <Paragraphs>321</Paragraphs>
  <Slides>45</Slides>
  <Notes>45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49" baseType="lpstr">
      <vt:lpstr>Verdana</vt:lpstr>
      <vt:lpstr>Arial</vt:lpstr>
      <vt:lpstr>Open Sans</vt:lpstr>
      <vt:lpstr>Personalizar design</vt:lpstr>
      <vt:lpstr>PowerPoint Presentation</vt:lpstr>
      <vt:lpstr>Aumentando a complexidade do nosso modelo</vt:lpstr>
      <vt:lpstr>O que é geometria?</vt:lpstr>
      <vt:lpstr>Exemplos de Geometrias</vt:lpstr>
      <vt:lpstr>Exemplos de Geometrias</vt:lpstr>
      <vt:lpstr>Exemplos de Geometria</vt:lpstr>
      <vt:lpstr>Geometria é difícil</vt:lpstr>
      <vt:lpstr>Muitas formas de representar geometrias</vt:lpstr>
      <vt:lpstr>Superfícies explícitas e implícitas: um pouco de Matemática</vt:lpstr>
      <vt:lpstr>Exemplo: superfície explícita</vt:lpstr>
      <vt:lpstr>Representação de Superfícies Implícitas</vt:lpstr>
      <vt:lpstr>Representação Implícita de Geometrias</vt:lpstr>
      <vt:lpstr>Superfícies Implícitas</vt:lpstr>
      <vt:lpstr>Superfícies Implícitas</vt:lpstr>
      <vt:lpstr>Representação Explícita de Geometrias</vt:lpstr>
      <vt:lpstr>Superfícies Explícitas</vt:lpstr>
      <vt:lpstr>Superfícies Explícitas</vt:lpstr>
      <vt:lpstr>Representação Implícita em Computação Gráfica</vt:lpstr>
      <vt:lpstr>Superfícies Algébricas (Implicitas)</vt:lpstr>
      <vt:lpstr>Vacas Esféricas</vt:lpstr>
      <vt:lpstr>Geometrias Sólidas Construtivas</vt:lpstr>
      <vt:lpstr>Blobby Surfaces (Implícita)</vt:lpstr>
      <vt:lpstr>Mistura por Métrica (função de distância) (implícita)</vt:lpstr>
      <vt:lpstr>Cena de Funções de Distância Puras (difícil)</vt:lpstr>
      <vt:lpstr>Level Set "Conjuntos de níveis" (Implícita)</vt:lpstr>
      <vt:lpstr>Level Sets de Dados Médicos (CT, MRI, etc)</vt:lpstr>
      <vt:lpstr>Level Sets em Simulação Física</vt:lpstr>
      <vt:lpstr>Fractais (Implícita)</vt:lpstr>
      <vt:lpstr>Definição para Mandelbrot</vt:lpstr>
      <vt:lpstr>Exemplo do Mandelbrot</vt:lpstr>
      <vt:lpstr>Zoom no Mandelbrot</vt:lpstr>
      <vt:lpstr>Representação Implícita – Prós e Contras</vt:lpstr>
      <vt:lpstr>Representação de superfícies Explícitas</vt:lpstr>
      <vt:lpstr>Muitas representações explícitas em CG</vt:lpstr>
      <vt:lpstr>Nuvem de Pontos (explícita)</vt:lpstr>
      <vt:lpstr>Malha de Polígonos (explícita)</vt:lpstr>
      <vt:lpstr>Curvas Bézier (explícita)</vt:lpstr>
      <vt:lpstr>Superfícies Bézier (explícita)</vt:lpstr>
      <vt:lpstr>NURBS (Non-uniform rational B-spline)</vt:lpstr>
      <vt:lpstr>Render Tesselation</vt:lpstr>
      <vt:lpstr>Subdivision Curves (explícita)</vt:lpstr>
      <vt:lpstr>Subdivision Surfaces (explícita) </vt:lpstr>
      <vt:lpstr>Projeto 2</vt:lpstr>
      <vt:lpstr>Outras Geometrias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</cp:revision>
  <dcterms:modified xsi:type="dcterms:W3CDTF">2023-04-14T23:18:31Z</dcterms:modified>
</cp:coreProperties>
</file>